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3" r:id="rId10"/>
    <p:sldId id="264" r:id="rId11"/>
    <p:sldId id="265" r:id="rId12"/>
    <p:sldId id="266" r:id="rId13"/>
  </p:sldIdLst>
  <p:sldSz cx="18288000" cy="10287000"/>
  <p:notesSz cx="6858000" cy="9144000"/>
  <p:embeddedFontLst>
    <p:embeddedFont>
      <p:font typeface="Montserrat" panose="00000500000000000000" pitchFamily="2" charset="0"/>
      <p:regular r:id="rId14"/>
      <p:bold r:id="rId15"/>
      <p:italic r:id="rId16"/>
      <p:boldItalic r:id="rId17"/>
    </p:embeddedFont>
    <p:embeddedFont>
      <p:font typeface="Montserrat Bold" panose="00000800000000000000" charset="0"/>
      <p:regular r:id="rId18"/>
    </p:embeddedFont>
    <p:embeddedFont>
      <p:font typeface="Nunito" pitchFamily="2" charset="0"/>
      <p:regular r:id="rId19"/>
    </p:embeddedFont>
    <p:embeddedFont>
      <p:font typeface="Nunito Bold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11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9139980" y="-1270536"/>
            <a:ext cx="3216220" cy="3208180"/>
          </a:xfrm>
          <a:custGeom>
            <a:avLst/>
            <a:gdLst/>
            <a:ahLst/>
            <a:cxnLst/>
            <a:rect l="l" t="t" r="r" b="b"/>
            <a:pathLst>
              <a:path w="3216220" h="3208180">
                <a:moveTo>
                  <a:pt x="0" y="0"/>
                </a:moveTo>
                <a:lnTo>
                  <a:pt x="3216220" y="0"/>
                </a:lnTo>
                <a:lnTo>
                  <a:pt x="3216220" y="3208179"/>
                </a:lnTo>
                <a:lnTo>
                  <a:pt x="0" y="32081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781938" y="2555288"/>
            <a:ext cx="6457906" cy="5351990"/>
          </a:xfrm>
          <a:custGeom>
            <a:avLst/>
            <a:gdLst/>
            <a:ahLst/>
            <a:cxnLst/>
            <a:rect l="l" t="t" r="r" b="b"/>
            <a:pathLst>
              <a:path w="6457906" h="5351990">
                <a:moveTo>
                  <a:pt x="0" y="0"/>
                </a:moveTo>
                <a:lnTo>
                  <a:pt x="6457906" y="0"/>
                </a:lnTo>
                <a:lnTo>
                  <a:pt x="6457906" y="5351990"/>
                </a:lnTo>
                <a:lnTo>
                  <a:pt x="0" y="53519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457200" y="2046439"/>
            <a:ext cx="10837640" cy="32162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325"/>
              </a:lnSpc>
            </a:pPr>
            <a:r>
              <a:rPr lang="en-US" sz="7928" b="1" dirty="0">
                <a:solidFill>
                  <a:srgbClr val="FFF4D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DAY 1 (09:00–11:00)</a:t>
            </a:r>
          </a:p>
          <a:p>
            <a:pPr marL="0" lvl="0" indent="0" algn="l">
              <a:lnSpc>
                <a:spcPts val="8325"/>
              </a:lnSpc>
            </a:pPr>
            <a:r>
              <a:rPr lang="en-US" sz="7928" b="1" dirty="0">
                <a:solidFill>
                  <a:srgbClr val="FFF4D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ORIENTATION &amp; FOUNDATIONS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52616" y="6380588"/>
            <a:ext cx="8507406" cy="602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694"/>
              </a:lnSpc>
              <a:spcBef>
                <a:spcPct val="0"/>
              </a:spcBef>
            </a:pPr>
            <a:r>
              <a:rPr lang="en-US" sz="3978" dirty="0">
                <a:solidFill>
                  <a:srgbClr val="FFF4DB"/>
                </a:solidFill>
                <a:latin typeface="Montserrat"/>
                <a:ea typeface="Montserrat"/>
                <a:cs typeface="Montserrat"/>
                <a:sym typeface="Montserrat"/>
              </a:rPr>
              <a:t>Welcome to Gospel Chance 2026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63656" y="8676943"/>
            <a:ext cx="6995644" cy="371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947"/>
              </a:lnSpc>
              <a:spcBef>
                <a:spcPct val="0"/>
              </a:spcBef>
            </a:pPr>
            <a:r>
              <a:rPr lang="en-US" sz="2498" spc="124" dirty="0">
                <a:solidFill>
                  <a:srgbClr val="FFF4DB"/>
                </a:solidFill>
                <a:latin typeface="Montserrat"/>
                <a:ea typeface="Montserrat"/>
                <a:cs typeface="Montserrat"/>
                <a:sym typeface="Montserrat"/>
              </a:rPr>
              <a:t>27</a:t>
            </a:r>
            <a:r>
              <a:rPr lang="en-US" sz="2498" spc="124" baseline="30000" dirty="0">
                <a:solidFill>
                  <a:srgbClr val="FFF4DB"/>
                </a:solidFill>
                <a:latin typeface="Montserrat"/>
                <a:ea typeface="Montserrat"/>
                <a:cs typeface="Montserrat"/>
                <a:sym typeface="Montserrat"/>
              </a:rPr>
              <a:t>th</a:t>
            </a:r>
            <a:r>
              <a:rPr lang="en-US" sz="2498" spc="124" dirty="0">
                <a:solidFill>
                  <a:srgbClr val="FFF4DB"/>
                </a:solidFill>
                <a:latin typeface="Montserrat"/>
                <a:ea typeface="Montserrat"/>
                <a:cs typeface="Montserrat"/>
                <a:sym typeface="Montserrat"/>
              </a:rPr>
              <a:t> July, 2026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52616" y="1199542"/>
            <a:ext cx="5433281" cy="377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7"/>
              </a:lnSpc>
              <a:spcBef>
                <a:spcPct val="0"/>
              </a:spcBef>
            </a:pPr>
            <a:r>
              <a:rPr lang="en-US" sz="2498" spc="124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Gospel Chance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11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80968" y="935705"/>
            <a:ext cx="5779430" cy="1012867"/>
            <a:chOff x="0" y="0"/>
            <a:chExt cx="2318923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18923" cy="406400"/>
            </a:xfrm>
            <a:custGeom>
              <a:avLst/>
              <a:gdLst/>
              <a:ahLst/>
              <a:cxnLst/>
              <a:rect l="l" t="t" r="r" b="b"/>
              <a:pathLst>
                <a:path w="2318923" h="406400">
                  <a:moveTo>
                    <a:pt x="2115723" y="0"/>
                  </a:moveTo>
                  <a:cubicBezTo>
                    <a:pt x="2227947" y="0"/>
                    <a:pt x="2318923" y="90976"/>
                    <a:pt x="2318923" y="203200"/>
                  </a:cubicBezTo>
                  <a:cubicBezTo>
                    <a:pt x="2318923" y="315424"/>
                    <a:pt x="2227947" y="406400"/>
                    <a:pt x="211572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8DCAE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9525"/>
              <a:ext cx="231892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94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80968" y="2848718"/>
            <a:ext cx="5779430" cy="1012867"/>
            <a:chOff x="0" y="0"/>
            <a:chExt cx="2318923" cy="406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18923" cy="406400"/>
            </a:xfrm>
            <a:custGeom>
              <a:avLst/>
              <a:gdLst/>
              <a:ahLst/>
              <a:cxnLst/>
              <a:rect l="l" t="t" r="r" b="b"/>
              <a:pathLst>
                <a:path w="2318923" h="406400">
                  <a:moveTo>
                    <a:pt x="2115723" y="0"/>
                  </a:moveTo>
                  <a:cubicBezTo>
                    <a:pt x="2227947" y="0"/>
                    <a:pt x="2318923" y="90976"/>
                    <a:pt x="2318923" y="203200"/>
                  </a:cubicBezTo>
                  <a:cubicBezTo>
                    <a:pt x="2318923" y="315424"/>
                    <a:pt x="2227947" y="406400"/>
                    <a:pt x="211572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A5D5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9525"/>
              <a:ext cx="231892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94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028700" y="1200667"/>
            <a:ext cx="452827" cy="414336"/>
          </a:xfrm>
          <a:custGeom>
            <a:avLst/>
            <a:gdLst/>
            <a:ahLst/>
            <a:cxnLst/>
            <a:rect l="l" t="t" r="r" b="b"/>
            <a:pathLst>
              <a:path w="452827" h="414336">
                <a:moveTo>
                  <a:pt x="0" y="0"/>
                </a:moveTo>
                <a:lnTo>
                  <a:pt x="452827" y="0"/>
                </a:lnTo>
                <a:lnTo>
                  <a:pt x="452827" y="414336"/>
                </a:lnTo>
                <a:lnTo>
                  <a:pt x="0" y="4143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028700" y="3147983"/>
            <a:ext cx="452827" cy="414336"/>
          </a:xfrm>
          <a:custGeom>
            <a:avLst/>
            <a:gdLst/>
            <a:ahLst/>
            <a:cxnLst/>
            <a:rect l="l" t="t" r="r" b="b"/>
            <a:pathLst>
              <a:path w="452827" h="414336">
                <a:moveTo>
                  <a:pt x="0" y="0"/>
                </a:moveTo>
                <a:lnTo>
                  <a:pt x="452827" y="0"/>
                </a:lnTo>
                <a:lnTo>
                  <a:pt x="452827" y="414336"/>
                </a:lnTo>
                <a:lnTo>
                  <a:pt x="0" y="4143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458635" y="424615"/>
            <a:ext cx="4296793" cy="4607821"/>
          </a:xfrm>
          <a:custGeom>
            <a:avLst/>
            <a:gdLst/>
            <a:ahLst/>
            <a:cxnLst/>
            <a:rect l="l" t="t" r="r" b="b"/>
            <a:pathLst>
              <a:path w="4296793" h="4607821">
                <a:moveTo>
                  <a:pt x="0" y="0"/>
                </a:moveTo>
                <a:lnTo>
                  <a:pt x="4296793" y="0"/>
                </a:lnTo>
                <a:lnTo>
                  <a:pt x="4296793" y="4607820"/>
                </a:lnTo>
                <a:lnTo>
                  <a:pt x="0" y="46078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014190" y="4856980"/>
            <a:ext cx="7186806" cy="2778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17"/>
              </a:lnSpc>
            </a:pPr>
            <a:r>
              <a:rPr lang="en-US" sz="6873" b="1" dirty="0">
                <a:solidFill>
                  <a:srgbClr val="FFF4D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Can the Hand &amp; Fingers Preach the Gospel?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953165" y="450425"/>
            <a:ext cx="8711018" cy="1935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43"/>
              </a:lnSpc>
            </a:pPr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Who God Is: </a:t>
            </a:r>
          </a:p>
          <a:p>
            <a:pPr marL="342900" lvl="0" indent="-342900" algn="l">
              <a:lnSpc>
                <a:spcPts val="3043"/>
              </a:lnSpc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God is the Creator</a:t>
            </a:r>
          </a:p>
          <a:p>
            <a:pPr marL="342900" lvl="0" indent="-342900" algn="l">
              <a:lnSpc>
                <a:spcPts val="3043"/>
              </a:lnSpc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Heaven is God’s home</a:t>
            </a:r>
          </a:p>
          <a:p>
            <a:pPr marL="342900" lvl="0" indent="-342900" algn="l">
              <a:lnSpc>
                <a:spcPts val="3043"/>
              </a:lnSpc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God loves YOU (John3:16a)</a:t>
            </a:r>
          </a:p>
          <a:p>
            <a:pPr marL="342900" lvl="0" indent="-342900" algn="l">
              <a:lnSpc>
                <a:spcPts val="3043"/>
              </a:lnSpc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God is Holy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978340" y="3019634"/>
            <a:ext cx="8711018" cy="3962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43"/>
              </a:lnSpc>
            </a:pPr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Missionary Story.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188072" y="1210192"/>
            <a:ext cx="4839043" cy="484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92"/>
              </a:lnSpc>
              <a:spcBef>
                <a:spcPct val="0"/>
              </a:spcBef>
            </a:pPr>
            <a:r>
              <a:rPr lang="en-US" sz="3298" b="1" dirty="0">
                <a:solidFill>
                  <a:srgbClr val="19151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My Body the Temple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902542" y="3029207"/>
            <a:ext cx="5122115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892"/>
              </a:lnSpc>
              <a:spcBef>
                <a:spcPct val="0"/>
              </a:spcBef>
            </a:pPr>
            <a:r>
              <a:rPr lang="en-US" sz="3298" b="1" dirty="0">
                <a:solidFill>
                  <a:srgbClr val="19151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 Teenager's Desire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91F4890-9AD2-A6C8-B7E6-DD68203C8D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9321" y="5713692"/>
            <a:ext cx="7620000" cy="41142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11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6460158"/>
            <a:ext cx="16230600" cy="0"/>
          </a:xfrm>
          <a:prstGeom prst="line">
            <a:avLst/>
          </a:prstGeom>
          <a:ln w="28575" cap="flat">
            <a:solidFill>
              <a:srgbClr val="FFF4DB"/>
            </a:solidFill>
            <a:prstDash val="sysDash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 flipH="1">
            <a:off x="6173074" y="4002968"/>
            <a:ext cx="0" cy="5255332"/>
          </a:xfrm>
          <a:prstGeom prst="line">
            <a:avLst/>
          </a:prstGeom>
          <a:ln w="28575" cap="flat">
            <a:solidFill>
              <a:srgbClr val="FFF4DB"/>
            </a:solidFill>
            <a:prstDash val="sysDash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>
            <a:off x="11914503" y="3869259"/>
            <a:ext cx="0" cy="5255332"/>
          </a:xfrm>
          <a:prstGeom prst="line">
            <a:avLst/>
          </a:prstGeom>
          <a:ln w="28575" cap="flat">
            <a:solidFill>
              <a:srgbClr val="FFF4DB"/>
            </a:solidFill>
            <a:prstDash val="sysDash"/>
            <a:headEnd type="none" w="sm" len="sm"/>
            <a:tailEnd type="none" w="sm" len="sm"/>
          </a:ln>
        </p:spPr>
      </p:sp>
      <p:grpSp>
        <p:nvGrpSpPr>
          <p:cNvPr id="6" name="Group 6"/>
          <p:cNvGrpSpPr/>
          <p:nvPr/>
        </p:nvGrpSpPr>
        <p:grpSpPr>
          <a:xfrm>
            <a:off x="2107105" y="3595075"/>
            <a:ext cx="2593620" cy="259362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7847190" y="3595075"/>
            <a:ext cx="2593620" cy="259362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1085913" y="6547575"/>
            <a:ext cx="4749087" cy="465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42"/>
              </a:lnSpc>
              <a:spcBef>
                <a:spcPct val="0"/>
              </a:spcBef>
            </a:pPr>
            <a:r>
              <a:rPr lang="en-US" sz="3086" b="1" dirty="0">
                <a:solidFill>
                  <a:srgbClr val="FFF4D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Gospel Outline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30044" y="2499198"/>
            <a:ext cx="7442337" cy="465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42"/>
              </a:lnSpc>
              <a:spcBef>
                <a:spcPct val="0"/>
              </a:spcBef>
            </a:pPr>
            <a:r>
              <a:rPr lang="en-US" sz="3086" b="1">
                <a:solidFill>
                  <a:srgbClr val="FFF4D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Sharing the Gospel with Confidence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768785" y="6730557"/>
            <a:ext cx="4469571" cy="406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15"/>
              </a:lnSpc>
              <a:spcBef>
                <a:spcPct val="0"/>
              </a:spcBef>
            </a:pPr>
            <a:r>
              <a:rPr lang="en-US" sz="2724" b="1">
                <a:solidFill>
                  <a:srgbClr val="FFF4D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2-Minute Explanation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309790" y="6730557"/>
            <a:ext cx="4750430" cy="465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42"/>
              </a:lnSpc>
              <a:spcBef>
                <a:spcPct val="0"/>
              </a:spcBef>
            </a:pPr>
            <a:r>
              <a:rPr lang="en-US" sz="3086" b="1">
                <a:solidFill>
                  <a:srgbClr val="FFF4D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Tips for Sharing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63338" y="6910690"/>
            <a:ext cx="6044149" cy="3877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/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I</a:t>
            </a:r>
            <a:r>
              <a:rPr lang="en-US" sz="1798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want to tell you the most amazing story ever. My thumb reminds me of God:</a:t>
            </a:r>
          </a:p>
          <a:p>
            <a:pPr marL="0" lvl="0" indent="0" algn="l"/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God is the Creator</a:t>
            </a:r>
          </a:p>
          <a:p>
            <a:pPr marL="0" lvl="0" indent="0" algn="l"/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Heaven is God’s home</a:t>
            </a:r>
          </a:p>
          <a:p>
            <a:pPr marL="0" lvl="0" indent="0" algn="l"/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God loves YOU (John3:16a)</a:t>
            </a:r>
          </a:p>
          <a:p>
            <a:pPr marL="0" lvl="0" indent="0" algn="l"/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God is Holy meaning He is without sin.</a:t>
            </a:r>
          </a:p>
          <a:p>
            <a:pPr marL="0" lvl="0" indent="0" algn="l"/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Link: Your sin separates you from God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768785" y="7442454"/>
            <a:ext cx="4750430" cy="2154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Pair up with a partner and take turns sharing the Gospel in 2 minutes. One person shares while the other listens, then switch.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309790" y="7442454"/>
            <a:ext cx="5597210" cy="2585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/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Speak clearly and with confidence. Use simple language your audience understands. Make eye contact, smile, and let your faith shine through. Practice makes the message powerful!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28700" y="1152525"/>
            <a:ext cx="11110504" cy="1269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16"/>
              </a:lnSpc>
            </a:pPr>
            <a:r>
              <a:rPr lang="en-US" sz="9158" b="1">
                <a:solidFill>
                  <a:srgbClr val="FFF4D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Practice Activity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13587275" y="3595075"/>
            <a:ext cx="2593620" cy="2593620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11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674470">
            <a:off x="5082265" y="-1557909"/>
            <a:ext cx="6055213" cy="5341009"/>
          </a:xfrm>
          <a:custGeom>
            <a:avLst/>
            <a:gdLst/>
            <a:ahLst/>
            <a:cxnLst/>
            <a:rect l="l" t="t" r="r" b="b"/>
            <a:pathLst>
              <a:path w="6055213" h="5341009">
                <a:moveTo>
                  <a:pt x="0" y="0"/>
                </a:moveTo>
                <a:lnTo>
                  <a:pt x="6055213" y="0"/>
                </a:lnTo>
                <a:lnTo>
                  <a:pt x="6055213" y="5341008"/>
                </a:lnTo>
                <a:lnTo>
                  <a:pt x="0" y="53410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04205" y="4525643"/>
            <a:ext cx="10797667" cy="1513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52"/>
              </a:lnSpc>
            </a:pPr>
            <a:r>
              <a:rPr lang="en-US" sz="4959" b="1" spc="119" dirty="0">
                <a:solidFill>
                  <a:srgbClr val="FFF4D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Go and apply what you've learned!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370568" y="1586892"/>
            <a:ext cx="5433281" cy="7655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6045"/>
              </a:lnSpc>
              <a:spcBef>
                <a:spcPct val="0"/>
              </a:spcBef>
            </a:pPr>
            <a:r>
              <a:rPr lang="en-US" sz="5122">
                <a:solidFill>
                  <a:srgbClr val="FFF4DB"/>
                </a:solidFill>
                <a:latin typeface="Montserrat"/>
                <a:ea typeface="Montserrat"/>
                <a:cs typeface="Montserrat"/>
                <a:sym typeface="Montserrat"/>
              </a:rPr>
              <a:t>Key Takeaways: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525024" y="8773971"/>
            <a:ext cx="7278826" cy="300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345"/>
              </a:lnSpc>
              <a:spcBef>
                <a:spcPct val="0"/>
              </a:spcBef>
            </a:pPr>
            <a:r>
              <a:rPr lang="en-US" sz="1987" spc="99" dirty="0">
                <a:solidFill>
                  <a:srgbClr val="FFF4DB"/>
                </a:solidFill>
                <a:latin typeface="Montserrat"/>
                <a:ea typeface="Montserrat"/>
                <a:cs typeface="Montserrat"/>
                <a:sym typeface="Montserrat"/>
              </a:rPr>
              <a:t>Day 1 — 27</a:t>
            </a:r>
            <a:r>
              <a:rPr lang="en-US" sz="1987" spc="99" baseline="30000" dirty="0">
                <a:solidFill>
                  <a:srgbClr val="FFF4DB"/>
                </a:solidFill>
                <a:latin typeface="Montserrat"/>
                <a:ea typeface="Montserrat"/>
                <a:cs typeface="Montserrat"/>
                <a:sym typeface="Montserrat"/>
              </a:rPr>
              <a:t>th</a:t>
            </a:r>
            <a:r>
              <a:rPr lang="en-US" sz="1987" spc="99" dirty="0">
                <a:solidFill>
                  <a:srgbClr val="FFF4DB"/>
                </a:solidFill>
                <a:latin typeface="Montserrat"/>
                <a:ea typeface="Montserrat"/>
                <a:cs typeface="Montserrat"/>
                <a:sym typeface="Montserrat"/>
              </a:rPr>
              <a:t> July, 2026 | See you tomorrow!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842112" y="2934020"/>
            <a:ext cx="4961737" cy="448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400"/>
              </a:lnSpc>
            </a:pPr>
            <a:r>
              <a:rPr lang="en-US" sz="3301" b="1" spc="-66">
                <a:solidFill>
                  <a:srgbClr val="FFF4DB"/>
                </a:solidFill>
                <a:latin typeface="Nunito Bold"/>
                <a:ea typeface="Nunito Bold"/>
                <a:cs typeface="Nunito Bold"/>
                <a:sym typeface="Nunito Bold"/>
              </a:rPr>
              <a:t>GOD'S WORD IS FINAL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842112" y="4584330"/>
            <a:ext cx="4961737" cy="889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400"/>
              </a:lnSpc>
            </a:pPr>
            <a:r>
              <a:rPr lang="en-US" sz="3301" b="1" spc="-66" dirty="0">
                <a:solidFill>
                  <a:srgbClr val="FFF4DB"/>
                </a:solidFill>
                <a:latin typeface="Nunito Bold"/>
                <a:ea typeface="Nunito Bold"/>
                <a:cs typeface="Nunito Bold"/>
                <a:sym typeface="Nunito Bold"/>
              </a:rPr>
              <a:t>YOUR BODY IS THE TEMPLE OF GOD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842112" y="6234640"/>
            <a:ext cx="4961737" cy="448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400"/>
              </a:lnSpc>
            </a:pPr>
            <a:r>
              <a:rPr lang="en-US" sz="3301" b="1" spc="-66" dirty="0">
                <a:solidFill>
                  <a:srgbClr val="FFF4DB"/>
                </a:solidFill>
                <a:latin typeface="Nunito Bold"/>
                <a:ea typeface="Nunito Bold"/>
                <a:cs typeface="Nunito Bold"/>
                <a:sym typeface="Nunito Bold"/>
              </a:rPr>
              <a:t>SHARE THE GOSPEL</a:t>
            </a:r>
          </a:p>
        </p:txBody>
      </p:sp>
      <p:sp>
        <p:nvSpPr>
          <p:cNvPr id="16" name="Freeform 16"/>
          <p:cNvSpPr/>
          <p:nvPr/>
        </p:nvSpPr>
        <p:spPr>
          <a:xfrm rot="2143555">
            <a:off x="4714894" y="7984179"/>
            <a:ext cx="2800659" cy="5234876"/>
          </a:xfrm>
          <a:custGeom>
            <a:avLst/>
            <a:gdLst/>
            <a:ahLst/>
            <a:cxnLst/>
            <a:rect l="l" t="t" r="r" b="b"/>
            <a:pathLst>
              <a:path w="2800659" h="5234876">
                <a:moveTo>
                  <a:pt x="0" y="0"/>
                </a:moveTo>
                <a:lnTo>
                  <a:pt x="2800659" y="0"/>
                </a:lnTo>
                <a:lnTo>
                  <a:pt x="2800659" y="5234876"/>
                </a:lnTo>
                <a:lnTo>
                  <a:pt x="0" y="52348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11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4459054"/>
            <a:ext cx="9144000" cy="5827946"/>
          </a:xfrm>
          <a:custGeom>
            <a:avLst/>
            <a:gdLst/>
            <a:ahLst/>
            <a:cxnLst/>
            <a:rect l="l" t="t" r="r" b="b"/>
            <a:pathLst>
              <a:path w="9144000" h="5827946">
                <a:moveTo>
                  <a:pt x="0" y="0"/>
                </a:moveTo>
                <a:lnTo>
                  <a:pt x="9144000" y="0"/>
                </a:lnTo>
                <a:lnTo>
                  <a:pt x="9144000" y="5827946"/>
                </a:lnTo>
                <a:lnTo>
                  <a:pt x="0" y="58279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r="-30738"/>
            </a:stretch>
          </a:blipFill>
        </p:spPr>
      </p:sp>
      <p:sp>
        <p:nvSpPr>
          <p:cNvPr id="4" name="Freeform 4"/>
          <p:cNvSpPr/>
          <p:nvPr/>
        </p:nvSpPr>
        <p:spPr>
          <a:xfrm rot="-95304">
            <a:off x="7653767" y="5889222"/>
            <a:ext cx="4059678" cy="5163343"/>
          </a:xfrm>
          <a:custGeom>
            <a:avLst/>
            <a:gdLst/>
            <a:ahLst/>
            <a:cxnLst/>
            <a:rect l="l" t="t" r="r" b="b"/>
            <a:pathLst>
              <a:path w="4059678" h="5163343">
                <a:moveTo>
                  <a:pt x="0" y="0"/>
                </a:moveTo>
                <a:lnTo>
                  <a:pt x="4059678" y="0"/>
                </a:lnTo>
                <a:lnTo>
                  <a:pt x="4059678" y="5163343"/>
                </a:lnTo>
                <a:lnTo>
                  <a:pt x="0" y="51633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192519" y="5735341"/>
            <a:ext cx="5751818" cy="5906874"/>
          </a:xfrm>
          <a:custGeom>
            <a:avLst/>
            <a:gdLst/>
            <a:ahLst/>
            <a:cxnLst/>
            <a:rect l="l" t="t" r="r" b="b"/>
            <a:pathLst>
              <a:path w="5751818" h="5906874">
                <a:moveTo>
                  <a:pt x="0" y="0"/>
                </a:moveTo>
                <a:lnTo>
                  <a:pt x="5751819" y="0"/>
                </a:lnTo>
                <a:lnTo>
                  <a:pt x="5751819" y="5906874"/>
                </a:lnTo>
                <a:lnTo>
                  <a:pt x="0" y="59068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777306" y="4701593"/>
            <a:ext cx="1167032" cy="1615269"/>
          </a:xfrm>
          <a:custGeom>
            <a:avLst/>
            <a:gdLst/>
            <a:ahLst/>
            <a:cxnLst/>
            <a:rect l="l" t="t" r="r" b="b"/>
            <a:pathLst>
              <a:path w="1167032" h="1615269">
                <a:moveTo>
                  <a:pt x="0" y="0"/>
                </a:moveTo>
                <a:lnTo>
                  <a:pt x="1167032" y="0"/>
                </a:lnTo>
                <a:lnTo>
                  <a:pt x="1167032" y="1615268"/>
                </a:lnTo>
                <a:lnTo>
                  <a:pt x="0" y="16152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11173" y="5547188"/>
            <a:ext cx="556089" cy="769673"/>
          </a:xfrm>
          <a:custGeom>
            <a:avLst/>
            <a:gdLst/>
            <a:ahLst/>
            <a:cxnLst/>
            <a:rect l="l" t="t" r="r" b="b"/>
            <a:pathLst>
              <a:path w="556089" h="769673">
                <a:moveTo>
                  <a:pt x="0" y="0"/>
                </a:moveTo>
                <a:lnTo>
                  <a:pt x="556089" y="0"/>
                </a:lnTo>
                <a:lnTo>
                  <a:pt x="556089" y="769673"/>
                </a:lnTo>
                <a:lnTo>
                  <a:pt x="0" y="7696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8393254" y="4074217"/>
            <a:ext cx="556089" cy="769673"/>
          </a:xfrm>
          <a:custGeom>
            <a:avLst/>
            <a:gdLst/>
            <a:ahLst/>
            <a:cxnLst/>
            <a:rect l="l" t="t" r="r" b="b"/>
            <a:pathLst>
              <a:path w="556089" h="769673">
                <a:moveTo>
                  <a:pt x="0" y="0"/>
                </a:moveTo>
                <a:lnTo>
                  <a:pt x="556089" y="0"/>
                </a:lnTo>
                <a:lnTo>
                  <a:pt x="556089" y="769674"/>
                </a:lnTo>
                <a:lnTo>
                  <a:pt x="0" y="7696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9842052" y="3523761"/>
            <a:ext cx="6976229" cy="6255950"/>
            <a:chOff x="0" y="0"/>
            <a:chExt cx="2096008" cy="1879600"/>
          </a:xfrm>
        </p:grpSpPr>
        <p:sp>
          <p:nvSpPr>
            <p:cNvPr id="10" name="Freeform 10"/>
            <p:cNvSpPr/>
            <p:nvPr/>
          </p:nvSpPr>
          <p:spPr>
            <a:xfrm>
              <a:off x="-127" y="127"/>
              <a:ext cx="2096008" cy="1879501"/>
            </a:xfrm>
            <a:custGeom>
              <a:avLst/>
              <a:gdLst/>
              <a:ahLst/>
              <a:cxnLst/>
              <a:rect l="l" t="t" r="r" b="b"/>
              <a:pathLst>
                <a:path w="2096008" h="1879501">
                  <a:moveTo>
                    <a:pt x="2083435" y="478409"/>
                  </a:moveTo>
                  <a:cubicBezTo>
                    <a:pt x="2066671" y="339471"/>
                    <a:pt x="2079498" y="200660"/>
                    <a:pt x="2032635" y="132461"/>
                  </a:cubicBezTo>
                  <a:cubicBezTo>
                    <a:pt x="1973199" y="45720"/>
                    <a:pt x="1843151" y="19050"/>
                    <a:pt x="1715262" y="36703"/>
                  </a:cubicBezTo>
                  <a:cubicBezTo>
                    <a:pt x="1605534" y="51816"/>
                    <a:pt x="1577594" y="86233"/>
                    <a:pt x="1512189" y="179832"/>
                  </a:cubicBezTo>
                  <a:cubicBezTo>
                    <a:pt x="1461262" y="252603"/>
                    <a:pt x="1423289" y="403225"/>
                    <a:pt x="1423289" y="510032"/>
                  </a:cubicBezTo>
                  <a:cubicBezTo>
                    <a:pt x="1423289" y="372364"/>
                    <a:pt x="1439291" y="197739"/>
                    <a:pt x="1359789" y="116713"/>
                  </a:cubicBezTo>
                  <a:cubicBezTo>
                    <a:pt x="1298448" y="54102"/>
                    <a:pt x="1153287" y="68326"/>
                    <a:pt x="1067816" y="68326"/>
                  </a:cubicBezTo>
                  <a:cubicBezTo>
                    <a:pt x="994156" y="68326"/>
                    <a:pt x="883285" y="53340"/>
                    <a:pt x="826643" y="100965"/>
                  </a:cubicBezTo>
                  <a:cubicBezTo>
                    <a:pt x="732028" y="180340"/>
                    <a:pt x="712343" y="357632"/>
                    <a:pt x="712343" y="510032"/>
                  </a:cubicBezTo>
                  <a:cubicBezTo>
                    <a:pt x="712343" y="370332"/>
                    <a:pt x="695833" y="186309"/>
                    <a:pt x="623443" y="100965"/>
                  </a:cubicBezTo>
                  <a:cubicBezTo>
                    <a:pt x="569341" y="37211"/>
                    <a:pt x="475742" y="0"/>
                    <a:pt x="432308" y="0"/>
                  </a:cubicBezTo>
                  <a:cubicBezTo>
                    <a:pt x="331216" y="0"/>
                    <a:pt x="169799" y="59563"/>
                    <a:pt x="102870" y="132461"/>
                  </a:cubicBezTo>
                  <a:cubicBezTo>
                    <a:pt x="39878" y="201168"/>
                    <a:pt x="52070" y="305943"/>
                    <a:pt x="26670" y="446913"/>
                  </a:cubicBezTo>
                  <a:lnTo>
                    <a:pt x="13970" y="730885"/>
                  </a:lnTo>
                  <a:lnTo>
                    <a:pt x="1270" y="858139"/>
                  </a:lnTo>
                  <a:lnTo>
                    <a:pt x="1270" y="903478"/>
                  </a:lnTo>
                  <a:lnTo>
                    <a:pt x="0" y="1009142"/>
                  </a:lnTo>
                  <a:cubicBezTo>
                    <a:pt x="0" y="1009142"/>
                    <a:pt x="12700" y="1226820"/>
                    <a:pt x="25654" y="1410081"/>
                  </a:cubicBezTo>
                  <a:cubicBezTo>
                    <a:pt x="31369" y="1491742"/>
                    <a:pt x="90170" y="1621790"/>
                    <a:pt x="177546" y="1703070"/>
                  </a:cubicBezTo>
                  <a:cubicBezTo>
                    <a:pt x="286385" y="1804289"/>
                    <a:pt x="433959" y="1894840"/>
                    <a:pt x="673354" y="1877314"/>
                  </a:cubicBezTo>
                  <a:cubicBezTo>
                    <a:pt x="1193165" y="1839341"/>
                    <a:pt x="1358900" y="1877314"/>
                    <a:pt x="1591437" y="1847088"/>
                  </a:cubicBezTo>
                  <a:cubicBezTo>
                    <a:pt x="1814830" y="1818005"/>
                    <a:pt x="1991995" y="1683893"/>
                    <a:pt x="2030984" y="1457198"/>
                  </a:cubicBezTo>
                  <a:cubicBezTo>
                    <a:pt x="2069973" y="1230503"/>
                    <a:pt x="2095373" y="1025398"/>
                    <a:pt x="2095373" y="1025398"/>
                  </a:cubicBezTo>
                  <a:lnTo>
                    <a:pt x="2096008" y="938657"/>
                  </a:lnTo>
                  <a:lnTo>
                    <a:pt x="2096008" y="730885"/>
                  </a:lnTo>
                  <a:lnTo>
                    <a:pt x="2083308" y="478409"/>
                  </a:lnTo>
                  <a:close/>
                </a:path>
              </a:pathLst>
            </a:custGeom>
            <a:blipFill>
              <a:blip r:embed="rId6"/>
              <a:stretch>
                <a:fillRect l="-25" r="-25"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>
            <a:off x="9683606" y="1688447"/>
            <a:ext cx="7293121" cy="1723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“This is a faithful saying and worthy of all acceptance, that </a:t>
            </a:r>
            <a:r>
              <a:rPr lang="en-US" sz="2800" b="1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Christ Jesus came </a:t>
            </a:r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into the world to save sinners, of whom I an chief."</a:t>
            </a:r>
          </a:p>
          <a:p>
            <a:pPr marL="0" lvl="0" indent="0" algn="l"/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1 Timothy 1:15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1471300"/>
            <a:ext cx="7920643" cy="2227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787"/>
              </a:lnSpc>
            </a:pPr>
            <a:r>
              <a:rPr lang="en-US" sz="5511" b="1" dirty="0">
                <a:solidFill>
                  <a:srgbClr val="FFF4D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Devotion Time:</a:t>
            </a:r>
          </a:p>
          <a:p>
            <a:pPr marL="0" lvl="0" indent="0" algn="l">
              <a:lnSpc>
                <a:spcPts val="5787"/>
              </a:lnSpc>
            </a:pPr>
            <a:r>
              <a:rPr lang="en-US" sz="5511" b="1" dirty="0">
                <a:solidFill>
                  <a:srgbClr val="FFF4D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Jesus Came</a:t>
            </a:r>
          </a:p>
          <a:p>
            <a:pPr marL="0" lvl="0" indent="0" algn="l">
              <a:lnSpc>
                <a:spcPts val="5787"/>
              </a:lnSpc>
            </a:pPr>
            <a:r>
              <a:rPr lang="en-US" sz="5511" b="1" dirty="0">
                <a:solidFill>
                  <a:srgbClr val="FFF4D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— Day 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11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534439" y="98244"/>
            <a:ext cx="10753561" cy="10753561"/>
          </a:xfrm>
          <a:custGeom>
            <a:avLst/>
            <a:gdLst/>
            <a:ahLst/>
            <a:cxnLst/>
            <a:rect l="l" t="t" r="r" b="b"/>
            <a:pathLst>
              <a:path w="10753561" h="10753561">
                <a:moveTo>
                  <a:pt x="0" y="0"/>
                </a:moveTo>
                <a:lnTo>
                  <a:pt x="10753561" y="0"/>
                </a:lnTo>
                <a:lnTo>
                  <a:pt x="10753561" y="10753561"/>
                </a:lnTo>
                <a:lnTo>
                  <a:pt x="0" y="1075356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1152525"/>
            <a:ext cx="7731697" cy="2489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16"/>
              </a:lnSpc>
            </a:pPr>
            <a:r>
              <a:rPr lang="en-US" sz="9158" b="1">
                <a:solidFill>
                  <a:srgbClr val="FFF4D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Welcome &amp; Orientation</a:t>
            </a:r>
          </a:p>
        </p:txBody>
      </p:sp>
      <p:sp>
        <p:nvSpPr>
          <p:cNvPr id="8" name="Freeform 8"/>
          <p:cNvSpPr/>
          <p:nvPr/>
        </p:nvSpPr>
        <p:spPr>
          <a:xfrm>
            <a:off x="7715493" y="956583"/>
            <a:ext cx="3282398" cy="3592228"/>
          </a:xfrm>
          <a:custGeom>
            <a:avLst/>
            <a:gdLst/>
            <a:ahLst/>
            <a:cxnLst/>
            <a:rect l="l" t="t" r="r" b="b"/>
            <a:pathLst>
              <a:path w="3282398" h="3592228">
                <a:moveTo>
                  <a:pt x="0" y="0"/>
                </a:moveTo>
                <a:lnTo>
                  <a:pt x="3282398" y="0"/>
                </a:lnTo>
                <a:lnTo>
                  <a:pt x="3282398" y="3592227"/>
                </a:lnTo>
                <a:lnTo>
                  <a:pt x="0" y="35922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8280334" y="1310773"/>
            <a:ext cx="8978966" cy="8978966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11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02358" y="4979229"/>
            <a:ext cx="5292915" cy="5524249"/>
          </a:xfrm>
          <a:custGeom>
            <a:avLst/>
            <a:gdLst/>
            <a:ahLst/>
            <a:cxnLst/>
            <a:rect l="l" t="t" r="r" b="b"/>
            <a:pathLst>
              <a:path w="5292915" h="5524249">
                <a:moveTo>
                  <a:pt x="0" y="0"/>
                </a:moveTo>
                <a:lnTo>
                  <a:pt x="5292915" y="0"/>
                </a:lnTo>
                <a:lnTo>
                  <a:pt x="5292915" y="5524249"/>
                </a:lnTo>
                <a:lnTo>
                  <a:pt x="0" y="55242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596641" y="4631791"/>
            <a:ext cx="7105038" cy="6860879"/>
          </a:xfrm>
          <a:custGeom>
            <a:avLst/>
            <a:gdLst/>
            <a:ahLst/>
            <a:cxnLst/>
            <a:rect l="l" t="t" r="r" b="b"/>
            <a:pathLst>
              <a:path w="7105038" h="6860879">
                <a:moveTo>
                  <a:pt x="0" y="0"/>
                </a:moveTo>
                <a:lnTo>
                  <a:pt x="7105038" y="0"/>
                </a:lnTo>
                <a:lnTo>
                  <a:pt x="7105038" y="6860879"/>
                </a:lnTo>
                <a:lnTo>
                  <a:pt x="0" y="68608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975890" y="4514424"/>
            <a:ext cx="6967816" cy="7069834"/>
          </a:xfrm>
          <a:custGeom>
            <a:avLst/>
            <a:gdLst/>
            <a:ahLst/>
            <a:cxnLst/>
            <a:rect l="l" t="t" r="r" b="b"/>
            <a:pathLst>
              <a:path w="6967816" h="7069834">
                <a:moveTo>
                  <a:pt x="0" y="0"/>
                </a:moveTo>
                <a:lnTo>
                  <a:pt x="6967816" y="0"/>
                </a:lnTo>
                <a:lnTo>
                  <a:pt x="6967816" y="7069834"/>
                </a:lnTo>
                <a:lnTo>
                  <a:pt x="0" y="706983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543914">
            <a:off x="-1849132" y="293046"/>
            <a:ext cx="3698263" cy="6896528"/>
          </a:xfrm>
          <a:custGeom>
            <a:avLst/>
            <a:gdLst/>
            <a:ahLst/>
            <a:cxnLst/>
            <a:rect l="l" t="t" r="r" b="b"/>
            <a:pathLst>
              <a:path w="3698263" h="6896528">
                <a:moveTo>
                  <a:pt x="0" y="0"/>
                </a:moveTo>
                <a:lnTo>
                  <a:pt x="3698264" y="0"/>
                </a:lnTo>
                <a:lnTo>
                  <a:pt x="3698264" y="6896528"/>
                </a:lnTo>
                <a:lnTo>
                  <a:pt x="0" y="68965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946074" y="0"/>
            <a:ext cx="5786438" cy="6172200"/>
          </a:xfrm>
          <a:custGeom>
            <a:avLst/>
            <a:gdLst/>
            <a:ahLst/>
            <a:cxnLst/>
            <a:rect l="l" t="t" r="r" b="b"/>
            <a:pathLst>
              <a:path w="5786438" h="6172200">
                <a:moveTo>
                  <a:pt x="0" y="0"/>
                </a:moveTo>
                <a:lnTo>
                  <a:pt x="5786438" y="0"/>
                </a:lnTo>
                <a:lnTo>
                  <a:pt x="5786438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658183" y="2588660"/>
            <a:ext cx="2364975" cy="2054572"/>
          </a:xfrm>
          <a:custGeom>
            <a:avLst/>
            <a:gdLst/>
            <a:ahLst/>
            <a:cxnLst/>
            <a:rect l="l" t="t" r="r" b="b"/>
            <a:pathLst>
              <a:path w="2364975" h="2054572">
                <a:moveTo>
                  <a:pt x="0" y="0"/>
                </a:moveTo>
                <a:lnTo>
                  <a:pt x="2364975" y="0"/>
                </a:lnTo>
                <a:lnTo>
                  <a:pt x="2364975" y="2054572"/>
                </a:lnTo>
                <a:lnTo>
                  <a:pt x="0" y="20545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2362200" y="1480610"/>
            <a:ext cx="13487400" cy="961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</a:pPr>
            <a:r>
              <a:rPr lang="en-US" sz="7162" b="1" dirty="0">
                <a:solidFill>
                  <a:srgbClr val="FFF4D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E-Chance International LBG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71601" y="6005354"/>
            <a:ext cx="4528550" cy="795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093"/>
              </a:lnSpc>
              <a:spcBef>
                <a:spcPct val="0"/>
              </a:spcBef>
            </a:pPr>
            <a:r>
              <a:rPr lang="en-US" sz="2621" b="1" dirty="0">
                <a:solidFill>
                  <a:srgbClr val="6A11C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Vision, Mission &amp; Objectives, </a:t>
            </a:r>
            <a:r>
              <a:rPr lang="en-US" sz="2621" b="1" dirty="0" err="1">
                <a:solidFill>
                  <a:srgbClr val="6A11C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Programmes</a:t>
            </a:r>
            <a:endParaRPr lang="en-US" sz="2621" b="1" dirty="0">
              <a:solidFill>
                <a:srgbClr val="6A11CE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2375232" y="5244833"/>
            <a:ext cx="4296631" cy="387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93"/>
              </a:lnSpc>
              <a:spcBef>
                <a:spcPct val="0"/>
              </a:spcBef>
            </a:pPr>
            <a:r>
              <a:rPr lang="en-US" sz="2621" b="1" dirty="0">
                <a:solidFill>
                  <a:srgbClr val="6A11C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History &amp; Gospel Chance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294936" y="6633193"/>
            <a:ext cx="4292831" cy="778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93"/>
              </a:lnSpc>
              <a:spcBef>
                <a:spcPct val="0"/>
              </a:spcBef>
            </a:pPr>
            <a:r>
              <a:rPr lang="en-US" sz="2621" b="1">
                <a:solidFill>
                  <a:srgbClr val="6A11C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Founders &amp; Board Members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11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80968" y="935705"/>
            <a:ext cx="5779430" cy="1012867"/>
            <a:chOff x="0" y="0"/>
            <a:chExt cx="2318923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18923" cy="406400"/>
            </a:xfrm>
            <a:custGeom>
              <a:avLst/>
              <a:gdLst/>
              <a:ahLst/>
              <a:cxnLst/>
              <a:rect l="l" t="t" r="r" b="b"/>
              <a:pathLst>
                <a:path w="2318923" h="406400">
                  <a:moveTo>
                    <a:pt x="2115723" y="0"/>
                  </a:moveTo>
                  <a:cubicBezTo>
                    <a:pt x="2227947" y="0"/>
                    <a:pt x="2318923" y="90976"/>
                    <a:pt x="2318923" y="203200"/>
                  </a:cubicBezTo>
                  <a:cubicBezTo>
                    <a:pt x="2318923" y="315424"/>
                    <a:pt x="2227947" y="406400"/>
                    <a:pt x="211572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8DCAE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9525"/>
              <a:ext cx="231892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94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80968" y="2848718"/>
            <a:ext cx="5779430" cy="1012867"/>
            <a:chOff x="0" y="0"/>
            <a:chExt cx="2318923" cy="406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18923" cy="406400"/>
            </a:xfrm>
            <a:custGeom>
              <a:avLst/>
              <a:gdLst/>
              <a:ahLst/>
              <a:cxnLst/>
              <a:rect l="l" t="t" r="r" b="b"/>
              <a:pathLst>
                <a:path w="2318923" h="406400">
                  <a:moveTo>
                    <a:pt x="2115723" y="0"/>
                  </a:moveTo>
                  <a:cubicBezTo>
                    <a:pt x="2227947" y="0"/>
                    <a:pt x="2318923" y="90976"/>
                    <a:pt x="2318923" y="203200"/>
                  </a:cubicBezTo>
                  <a:cubicBezTo>
                    <a:pt x="2318923" y="315424"/>
                    <a:pt x="2227947" y="406400"/>
                    <a:pt x="211572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A5D5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9525"/>
              <a:ext cx="2318923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94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028700" y="1200667"/>
            <a:ext cx="452827" cy="414336"/>
          </a:xfrm>
          <a:custGeom>
            <a:avLst/>
            <a:gdLst/>
            <a:ahLst/>
            <a:cxnLst/>
            <a:rect l="l" t="t" r="r" b="b"/>
            <a:pathLst>
              <a:path w="452827" h="414336">
                <a:moveTo>
                  <a:pt x="0" y="0"/>
                </a:moveTo>
                <a:lnTo>
                  <a:pt x="452827" y="0"/>
                </a:lnTo>
                <a:lnTo>
                  <a:pt x="452827" y="414336"/>
                </a:lnTo>
                <a:lnTo>
                  <a:pt x="0" y="4143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028700" y="3147983"/>
            <a:ext cx="452827" cy="414336"/>
          </a:xfrm>
          <a:custGeom>
            <a:avLst/>
            <a:gdLst/>
            <a:ahLst/>
            <a:cxnLst/>
            <a:rect l="l" t="t" r="r" b="b"/>
            <a:pathLst>
              <a:path w="452827" h="414336">
                <a:moveTo>
                  <a:pt x="0" y="0"/>
                </a:moveTo>
                <a:lnTo>
                  <a:pt x="452827" y="0"/>
                </a:lnTo>
                <a:lnTo>
                  <a:pt x="452827" y="414336"/>
                </a:lnTo>
                <a:lnTo>
                  <a:pt x="0" y="4143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530920" y="5254755"/>
            <a:ext cx="4439637" cy="4457116"/>
          </a:xfrm>
          <a:custGeom>
            <a:avLst/>
            <a:gdLst/>
            <a:ahLst/>
            <a:cxnLst/>
            <a:rect l="l" t="t" r="r" b="b"/>
            <a:pathLst>
              <a:path w="4439637" h="4457116">
                <a:moveTo>
                  <a:pt x="0" y="0"/>
                </a:moveTo>
                <a:lnTo>
                  <a:pt x="4439636" y="0"/>
                </a:lnTo>
                <a:lnTo>
                  <a:pt x="4439636" y="4457116"/>
                </a:lnTo>
                <a:lnTo>
                  <a:pt x="0" y="44571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8467414" y="5784185"/>
            <a:ext cx="6362998" cy="5740531"/>
          </a:xfrm>
          <a:custGeom>
            <a:avLst/>
            <a:gdLst/>
            <a:ahLst/>
            <a:cxnLst/>
            <a:rect l="l" t="t" r="r" b="b"/>
            <a:pathLst>
              <a:path w="6362998" h="5740531">
                <a:moveTo>
                  <a:pt x="0" y="0"/>
                </a:moveTo>
                <a:lnTo>
                  <a:pt x="6362998" y="0"/>
                </a:lnTo>
                <a:lnTo>
                  <a:pt x="6362998" y="5740531"/>
                </a:lnTo>
                <a:lnTo>
                  <a:pt x="0" y="57405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014190" y="4895080"/>
            <a:ext cx="7186806" cy="2378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292"/>
              </a:lnSpc>
            </a:pPr>
            <a:r>
              <a:rPr lang="en-US" sz="8850" b="1" dirty="0">
                <a:solidFill>
                  <a:srgbClr val="FFF4D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Recognition &amp; Impact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953164" y="1004266"/>
            <a:ext cx="10106235" cy="1292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/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🏆 Gold Medal </a:t>
            </a:r>
            <a:r>
              <a:rPr lang="en-US" sz="2800" dirty="0" err="1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RiSE</a:t>
            </a:r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 2024</a:t>
            </a:r>
          </a:p>
          <a:p>
            <a:pPr marL="0" lvl="0" indent="0" algn="l"/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🌟 Bronze Medal 2024 African Youth in AI and Robotics Competition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953165" y="2917278"/>
            <a:ext cx="8711018" cy="764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24"/>
              </a:lnSpc>
            </a:pPr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Experience It! Express It</a:t>
            </a:r>
            <a:r>
              <a:rPr lang="en-US" sz="1958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</a:p>
          <a:p>
            <a:pPr marL="0" lvl="0" indent="0" algn="l"/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Partnership with OCC 2025, 2026 seasons.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188072" y="1210192"/>
            <a:ext cx="4839043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76"/>
              </a:lnSpc>
              <a:spcBef>
                <a:spcPct val="0"/>
              </a:spcBef>
            </a:pPr>
            <a:r>
              <a:rPr lang="en-US" sz="3369" b="1" dirty="0">
                <a:solidFill>
                  <a:srgbClr val="19151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Awards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188072" y="3123204"/>
            <a:ext cx="4839043" cy="503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76"/>
              </a:lnSpc>
              <a:spcBef>
                <a:spcPct val="0"/>
              </a:spcBef>
            </a:pPr>
            <a:r>
              <a:rPr lang="en-US" sz="3369" b="1">
                <a:solidFill>
                  <a:srgbClr val="19151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Gospel Chance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11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4459054"/>
            <a:ext cx="9144000" cy="5827946"/>
          </a:xfrm>
          <a:custGeom>
            <a:avLst/>
            <a:gdLst/>
            <a:ahLst/>
            <a:cxnLst/>
            <a:rect l="l" t="t" r="r" b="b"/>
            <a:pathLst>
              <a:path w="9144000" h="5827946">
                <a:moveTo>
                  <a:pt x="0" y="0"/>
                </a:moveTo>
                <a:lnTo>
                  <a:pt x="9144000" y="0"/>
                </a:lnTo>
                <a:lnTo>
                  <a:pt x="9144000" y="5827946"/>
                </a:lnTo>
                <a:lnTo>
                  <a:pt x="0" y="58279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r="-30738"/>
            </a:stretch>
          </a:blipFill>
        </p:spPr>
      </p:sp>
      <p:sp>
        <p:nvSpPr>
          <p:cNvPr id="4" name="Freeform 4"/>
          <p:cNvSpPr/>
          <p:nvPr/>
        </p:nvSpPr>
        <p:spPr>
          <a:xfrm rot="-95304">
            <a:off x="7653767" y="5889222"/>
            <a:ext cx="4059678" cy="5163343"/>
          </a:xfrm>
          <a:custGeom>
            <a:avLst/>
            <a:gdLst/>
            <a:ahLst/>
            <a:cxnLst/>
            <a:rect l="l" t="t" r="r" b="b"/>
            <a:pathLst>
              <a:path w="4059678" h="5163343">
                <a:moveTo>
                  <a:pt x="0" y="0"/>
                </a:moveTo>
                <a:lnTo>
                  <a:pt x="4059678" y="0"/>
                </a:lnTo>
                <a:lnTo>
                  <a:pt x="4059678" y="5163343"/>
                </a:lnTo>
                <a:lnTo>
                  <a:pt x="0" y="51633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192519" y="5735341"/>
            <a:ext cx="5751818" cy="5906874"/>
          </a:xfrm>
          <a:custGeom>
            <a:avLst/>
            <a:gdLst/>
            <a:ahLst/>
            <a:cxnLst/>
            <a:rect l="l" t="t" r="r" b="b"/>
            <a:pathLst>
              <a:path w="5751818" h="5906874">
                <a:moveTo>
                  <a:pt x="0" y="0"/>
                </a:moveTo>
                <a:lnTo>
                  <a:pt x="5751819" y="0"/>
                </a:lnTo>
                <a:lnTo>
                  <a:pt x="5751819" y="5906874"/>
                </a:lnTo>
                <a:lnTo>
                  <a:pt x="0" y="59068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777306" y="4701593"/>
            <a:ext cx="1167032" cy="1615269"/>
          </a:xfrm>
          <a:custGeom>
            <a:avLst/>
            <a:gdLst/>
            <a:ahLst/>
            <a:cxnLst/>
            <a:rect l="l" t="t" r="r" b="b"/>
            <a:pathLst>
              <a:path w="1167032" h="1615269">
                <a:moveTo>
                  <a:pt x="0" y="0"/>
                </a:moveTo>
                <a:lnTo>
                  <a:pt x="1167032" y="0"/>
                </a:lnTo>
                <a:lnTo>
                  <a:pt x="1167032" y="1615268"/>
                </a:lnTo>
                <a:lnTo>
                  <a:pt x="0" y="16152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11173" y="5547188"/>
            <a:ext cx="556089" cy="769673"/>
          </a:xfrm>
          <a:custGeom>
            <a:avLst/>
            <a:gdLst/>
            <a:ahLst/>
            <a:cxnLst/>
            <a:rect l="l" t="t" r="r" b="b"/>
            <a:pathLst>
              <a:path w="556089" h="769673">
                <a:moveTo>
                  <a:pt x="0" y="0"/>
                </a:moveTo>
                <a:lnTo>
                  <a:pt x="556089" y="0"/>
                </a:lnTo>
                <a:lnTo>
                  <a:pt x="556089" y="769673"/>
                </a:lnTo>
                <a:lnTo>
                  <a:pt x="0" y="7696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8393254" y="4074217"/>
            <a:ext cx="556089" cy="769673"/>
          </a:xfrm>
          <a:custGeom>
            <a:avLst/>
            <a:gdLst/>
            <a:ahLst/>
            <a:cxnLst/>
            <a:rect l="l" t="t" r="r" b="b"/>
            <a:pathLst>
              <a:path w="556089" h="769673">
                <a:moveTo>
                  <a:pt x="0" y="0"/>
                </a:moveTo>
                <a:lnTo>
                  <a:pt x="556089" y="0"/>
                </a:lnTo>
                <a:lnTo>
                  <a:pt x="556089" y="769674"/>
                </a:lnTo>
                <a:lnTo>
                  <a:pt x="0" y="7696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9842052" y="3523761"/>
            <a:ext cx="6976229" cy="6255950"/>
            <a:chOff x="0" y="0"/>
            <a:chExt cx="2096008" cy="1879600"/>
          </a:xfrm>
        </p:grpSpPr>
        <p:sp>
          <p:nvSpPr>
            <p:cNvPr id="10" name="Freeform 10"/>
            <p:cNvSpPr/>
            <p:nvPr/>
          </p:nvSpPr>
          <p:spPr>
            <a:xfrm>
              <a:off x="-127" y="127"/>
              <a:ext cx="2096008" cy="1879501"/>
            </a:xfrm>
            <a:custGeom>
              <a:avLst/>
              <a:gdLst/>
              <a:ahLst/>
              <a:cxnLst/>
              <a:rect l="l" t="t" r="r" b="b"/>
              <a:pathLst>
                <a:path w="2096008" h="1879501">
                  <a:moveTo>
                    <a:pt x="2083435" y="478409"/>
                  </a:moveTo>
                  <a:cubicBezTo>
                    <a:pt x="2066671" y="339471"/>
                    <a:pt x="2079498" y="200660"/>
                    <a:pt x="2032635" y="132461"/>
                  </a:cubicBezTo>
                  <a:cubicBezTo>
                    <a:pt x="1973199" y="45720"/>
                    <a:pt x="1843151" y="19050"/>
                    <a:pt x="1715262" y="36703"/>
                  </a:cubicBezTo>
                  <a:cubicBezTo>
                    <a:pt x="1605534" y="51816"/>
                    <a:pt x="1577594" y="86233"/>
                    <a:pt x="1512189" y="179832"/>
                  </a:cubicBezTo>
                  <a:cubicBezTo>
                    <a:pt x="1461262" y="252603"/>
                    <a:pt x="1423289" y="403225"/>
                    <a:pt x="1423289" y="510032"/>
                  </a:cubicBezTo>
                  <a:cubicBezTo>
                    <a:pt x="1423289" y="372364"/>
                    <a:pt x="1439291" y="197739"/>
                    <a:pt x="1359789" y="116713"/>
                  </a:cubicBezTo>
                  <a:cubicBezTo>
                    <a:pt x="1298448" y="54102"/>
                    <a:pt x="1153287" y="68326"/>
                    <a:pt x="1067816" y="68326"/>
                  </a:cubicBezTo>
                  <a:cubicBezTo>
                    <a:pt x="994156" y="68326"/>
                    <a:pt x="883285" y="53340"/>
                    <a:pt x="826643" y="100965"/>
                  </a:cubicBezTo>
                  <a:cubicBezTo>
                    <a:pt x="732028" y="180340"/>
                    <a:pt x="712343" y="357632"/>
                    <a:pt x="712343" y="510032"/>
                  </a:cubicBezTo>
                  <a:cubicBezTo>
                    <a:pt x="712343" y="370332"/>
                    <a:pt x="695833" y="186309"/>
                    <a:pt x="623443" y="100965"/>
                  </a:cubicBezTo>
                  <a:cubicBezTo>
                    <a:pt x="569341" y="37211"/>
                    <a:pt x="475742" y="0"/>
                    <a:pt x="432308" y="0"/>
                  </a:cubicBezTo>
                  <a:cubicBezTo>
                    <a:pt x="331216" y="0"/>
                    <a:pt x="169799" y="59563"/>
                    <a:pt x="102870" y="132461"/>
                  </a:cubicBezTo>
                  <a:cubicBezTo>
                    <a:pt x="39878" y="201168"/>
                    <a:pt x="52070" y="305943"/>
                    <a:pt x="26670" y="446913"/>
                  </a:cubicBezTo>
                  <a:lnTo>
                    <a:pt x="13970" y="730885"/>
                  </a:lnTo>
                  <a:lnTo>
                    <a:pt x="1270" y="858139"/>
                  </a:lnTo>
                  <a:lnTo>
                    <a:pt x="1270" y="903478"/>
                  </a:lnTo>
                  <a:lnTo>
                    <a:pt x="0" y="1009142"/>
                  </a:lnTo>
                  <a:cubicBezTo>
                    <a:pt x="0" y="1009142"/>
                    <a:pt x="12700" y="1226820"/>
                    <a:pt x="25654" y="1410081"/>
                  </a:cubicBezTo>
                  <a:cubicBezTo>
                    <a:pt x="31369" y="1491742"/>
                    <a:pt x="90170" y="1621790"/>
                    <a:pt x="177546" y="1703070"/>
                  </a:cubicBezTo>
                  <a:cubicBezTo>
                    <a:pt x="286385" y="1804289"/>
                    <a:pt x="433959" y="1894840"/>
                    <a:pt x="673354" y="1877314"/>
                  </a:cubicBezTo>
                  <a:cubicBezTo>
                    <a:pt x="1193165" y="1839341"/>
                    <a:pt x="1358900" y="1877314"/>
                    <a:pt x="1591437" y="1847088"/>
                  </a:cubicBezTo>
                  <a:cubicBezTo>
                    <a:pt x="1814830" y="1818005"/>
                    <a:pt x="1991995" y="1683893"/>
                    <a:pt x="2030984" y="1457198"/>
                  </a:cubicBezTo>
                  <a:cubicBezTo>
                    <a:pt x="2069973" y="1230503"/>
                    <a:pt x="2095373" y="1025398"/>
                    <a:pt x="2095373" y="1025398"/>
                  </a:cubicBezTo>
                  <a:lnTo>
                    <a:pt x="2096008" y="938657"/>
                  </a:lnTo>
                  <a:lnTo>
                    <a:pt x="2096008" y="730885"/>
                  </a:lnTo>
                  <a:lnTo>
                    <a:pt x="2083308" y="478409"/>
                  </a:lnTo>
                  <a:close/>
                </a:path>
              </a:pathLst>
            </a:custGeom>
            <a:blipFill>
              <a:blip r:embed="rId6"/>
              <a:stretch>
                <a:fillRect l="-25" r="-25"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>
            <a:off x="9683606" y="1678922"/>
            <a:ext cx="7293121" cy="972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11"/>
              </a:lnSpc>
            </a:pPr>
            <a:r>
              <a:rPr lang="en-US" sz="2918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Tell us your name, hometown, and favourite hobby — let's get to know each other!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1509400"/>
            <a:ext cx="7920643" cy="1118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511"/>
              </a:lnSpc>
            </a:pPr>
            <a:r>
              <a:rPr lang="en-US" sz="8105" b="1">
                <a:solidFill>
                  <a:srgbClr val="FFF4D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Introductions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11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8874307">
            <a:off x="7353409" y="412498"/>
            <a:ext cx="6565557" cy="3842717"/>
          </a:xfrm>
          <a:custGeom>
            <a:avLst/>
            <a:gdLst/>
            <a:ahLst/>
            <a:cxnLst/>
            <a:rect l="l" t="t" r="r" b="b"/>
            <a:pathLst>
              <a:path w="6565557" h="3842717">
                <a:moveTo>
                  <a:pt x="0" y="0"/>
                </a:moveTo>
                <a:lnTo>
                  <a:pt x="6565557" y="0"/>
                </a:lnTo>
                <a:lnTo>
                  <a:pt x="6565557" y="3842717"/>
                </a:lnTo>
                <a:lnTo>
                  <a:pt x="0" y="38427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0029112" y="2086537"/>
            <a:ext cx="9827637" cy="6510810"/>
          </a:xfrm>
          <a:custGeom>
            <a:avLst/>
            <a:gdLst/>
            <a:ahLst/>
            <a:cxnLst/>
            <a:rect l="l" t="t" r="r" b="b"/>
            <a:pathLst>
              <a:path w="9827637" h="6510810">
                <a:moveTo>
                  <a:pt x="0" y="0"/>
                </a:moveTo>
                <a:lnTo>
                  <a:pt x="9827637" y="0"/>
                </a:lnTo>
                <a:lnTo>
                  <a:pt x="9827637" y="6510809"/>
                </a:lnTo>
                <a:lnTo>
                  <a:pt x="0" y="65108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5400000">
            <a:off x="16417190" y="4083342"/>
            <a:ext cx="2728939" cy="2876352"/>
          </a:xfrm>
          <a:custGeom>
            <a:avLst/>
            <a:gdLst/>
            <a:ahLst/>
            <a:cxnLst/>
            <a:rect l="l" t="t" r="r" b="b"/>
            <a:pathLst>
              <a:path w="2728939" h="2876352">
                <a:moveTo>
                  <a:pt x="0" y="0"/>
                </a:moveTo>
                <a:lnTo>
                  <a:pt x="2728939" y="0"/>
                </a:lnTo>
                <a:lnTo>
                  <a:pt x="2728939" y="2876351"/>
                </a:lnTo>
                <a:lnTo>
                  <a:pt x="0" y="28763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2602468">
            <a:off x="1767789" y="7431652"/>
            <a:ext cx="3099804" cy="3479063"/>
          </a:xfrm>
          <a:custGeom>
            <a:avLst/>
            <a:gdLst/>
            <a:ahLst/>
            <a:cxnLst/>
            <a:rect l="l" t="t" r="r" b="b"/>
            <a:pathLst>
              <a:path w="3099804" h="3479063">
                <a:moveTo>
                  <a:pt x="0" y="0"/>
                </a:moveTo>
                <a:lnTo>
                  <a:pt x="3099804" y="0"/>
                </a:lnTo>
                <a:lnTo>
                  <a:pt x="3099804" y="3479063"/>
                </a:lnTo>
                <a:lnTo>
                  <a:pt x="0" y="34790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89665" y="428123"/>
            <a:ext cx="8444736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/>
            <a:r>
              <a:rPr lang="en-US" sz="6000" b="1" dirty="0">
                <a:solidFill>
                  <a:srgbClr val="FFF4D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 Final Authority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20673" y="1749284"/>
            <a:ext cx="4437021" cy="512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9642" lvl="1" indent="-369821" algn="l">
              <a:lnSpc>
                <a:spcPts val="4042"/>
              </a:lnSpc>
              <a:spcBef>
                <a:spcPct val="0"/>
              </a:spcBef>
              <a:buAutoNum type="arabicPeriod"/>
            </a:pPr>
            <a:r>
              <a:rPr lang="en-US" sz="3425" b="1" dirty="0">
                <a:solidFill>
                  <a:srgbClr val="FFF4D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God's Message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601291" y="2547543"/>
            <a:ext cx="4758255" cy="7755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4350" lvl="0" indent="-514350" algn="l">
              <a:buFont typeface="+mj-lt"/>
              <a:buAutoNum type="alphaUcPeriod"/>
            </a:pPr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God </a:t>
            </a:r>
            <a:r>
              <a:rPr lang="en-US" sz="2800" u="sng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commanded</a:t>
            </a:r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 the disciples to preach the Gospel to every creature (Mark 16:15).</a:t>
            </a:r>
          </a:p>
          <a:p>
            <a:pPr marL="514350" lvl="0" indent="-514350" algn="l">
              <a:buFont typeface="+mj-lt"/>
              <a:buAutoNum type="alphaUcPeriod"/>
            </a:pPr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God’s love extends to </a:t>
            </a:r>
            <a:r>
              <a:rPr lang="en-US" sz="2800" u="sng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every</a:t>
            </a:r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 individual in the world (John 3:16a).</a:t>
            </a:r>
          </a:p>
          <a:p>
            <a:pPr marL="514350" lvl="0" indent="-514350" algn="l">
              <a:buFont typeface="+mj-lt"/>
              <a:buAutoNum type="alphaUcPeriod"/>
            </a:pPr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The promise of salvation was not given with age limits.</a:t>
            </a:r>
          </a:p>
          <a:p>
            <a:pPr marL="457200" lvl="0" indent="-457200" algn="l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John 3:16….</a:t>
            </a:r>
            <a:r>
              <a:rPr lang="en-US" sz="2800" b="1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whosoever believeth</a:t>
            </a:r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….</a:t>
            </a:r>
          </a:p>
          <a:p>
            <a:pPr marL="457200" lvl="0" indent="-457200" algn="l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John 1:12….</a:t>
            </a:r>
            <a:r>
              <a:rPr lang="en-US" sz="2800" b="1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as many as received Him</a:t>
            </a:r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….</a:t>
            </a:r>
          </a:p>
          <a:p>
            <a:pPr marL="457200" lvl="0" indent="-457200" algn="l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Romans 10:13….</a:t>
            </a:r>
            <a:r>
              <a:rPr lang="en-US" sz="2800" b="1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whosoever </a:t>
            </a:r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shall call…..</a:t>
            </a:r>
          </a:p>
          <a:p>
            <a:pPr lvl="0" algn="l"/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(CEF, 2016)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11C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166074-9CFD-06E0-F90E-C15BB2E37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3BF673B-059F-2176-C213-3DB6BA00900E}"/>
              </a:ext>
            </a:extLst>
          </p:cNvPr>
          <p:cNvSpPr/>
          <p:nvPr/>
        </p:nvSpPr>
        <p:spPr>
          <a:xfrm rot="8874307">
            <a:off x="7353409" y="412498"/>
            <a:ext cx="6565557" cy="3842717"/>
          </a:xfrm>
          <a:custGeom>
            <a:avLst/>
            <a:gdLst/>
            <a:ahLst/>
            <a:cxnLst/>
            <a:rect l="l" t="t" r="r" b="b"/>
            <a:pathLst>
              <a:path w="6565557" h="3842717">
                <a:moveTo>
                  <a:pt x="0" y="0"/>
                </a:moveTo>
                <a:lnTo>
                  <a:pt x="6565557" y="0"/>
                </a:lnTo>
                <a:lnTo>
                  <a:pt x="6565557" y="3842717"/>
                </a:lnTo>
                <a:lnTo>
                  <a:pt x="0" y="38427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21A6D6F0-9B00-0C4B-3DE0-04688A4717F2}"/>
              </a:ext>
            </a:extLst>
          </p:cNvPr>
          <p:cNvSpPr/>
          <p:nvPr/>
        </p:nvSpPr>
        <p:spPr>
          <a:xfrm rot="-5400000">
            <a:off x="10029112" y="2086537"/>
            <a:ext cx="9827637" cy="6510810"/>
          </a:xfrm>
          <a:custGeom>
            <a:avLst/>
            <a:gdLst/>
            <a:ahLst/>
            <a:cxnLst/>
            <a:rect l="l" t="t" r="r" b="b"/>
            <a:pathLst>
              <a:path w="9827637" h="6510810">
                <a:moveTo>
                  <a:pt x="0" y="0"/>
                </a:moveTo>
                <a:lnTo>
                  <a:pt x="9827637" y="0"/>
                </a:lnTo>
                <a:lnTo>
                  <a:pt x="9827637" y="6510809"/>
                </a:lnTo>
                <a:lnTo>
                  <a:pt x="0" y="65108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FB41822F-EE13-3D29-E8C0-D28D6F9D0D6B}"/>
              </a:ext>
            </a:extLst>
          </p:cNvPr>
          <p:cNvSpPr/>
          <p:nvPr/>
        </p:nvSpPr>
        <p:spPr>
          <a:xfrm rot="-5400000">
            <a:off x="16417190" y="4083342"/>
            <a:ext cx="2728939" cy="2876352"/>
          </a:xfrm>
          <a:custGeom>
            <a:avLst/>
            <a:gdLst/>
            <a:ahLst/>
            <a:cxnLst/>
            <a:rect l="l" t="t" r="r" b="b"/>
            <a:pathLst>
              <a:path w="2728939" h="2876352">
                <a:moveTo>
                  <a:pt x="0" y="0"/>
                </a:moveTo>
                <a:lnTo>
                  <a:pt x="2728939" y="0"/>
                </a:lnTo>
                <a:lnTo>
                  <a:pt x="2728939" y="2876351"/>
                </a:lnTo>
                <a:lnTo>
                  <a:pt x="0" y="28763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8871D68C-4DDE-4079-69B1-BE2065388985}"/>
              </a:ext>
            </a:extLst>
          </p:cNvPr>
          <p:cNvSpPr/>
          <p:nvPr/>
        </p:nvSpPr>
        <p:spPr>
          <a:xfrm rot="2602468">
            <a:off x="1767789" y="7431652"/>
            <a:ext cx="3099804" cy="3479063"/>
          </a:xfrm>
          <a:custGeom>
            <a:avLst/>
            <a:gdLst/>
            <a:ahLst/>
            <a:cxnLst/>
            <a:rect l="l" t="t" r="r" b="b"/>
            <a:pathLst>
              <a:path w="3099804" h="3479063">
                <a:moveTo>
                  <a:pt x="0" y="0"/>
                </a:moveTo>
                <a:lnTo>
                  <a:pt x="3099804" y="0"/>
                </a:lnTo>
                <a:lnTo>
                  <a:pt x="3099804" y="3479063"/>
                </a:lnTo>
                <a:lnTo>
                  <a:pt x="0" y="34790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41B9FCB-B17F-C656-D6B9-990F939B7F20}"/>
              </a:ext>
            </a:extLst>
          </p:cNvPr>
          <p:cNvSpPr txBox="1"/>
          <p:nvPr/>
        </p:nvSpPr>
        <p:spPr>
          <a:xfrm>
            <a:off x="89665" y="428123"/>
            <a:ext cx="8444736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/>
            <a:r>
              <a:rPr lang="en-US" sz="6000" b="1" dirty="0">
                <a:solidFill>
                  <a:srgbClr val="FFF4D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 Final Authority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C8E736C4-414A-EA2A-B232-2D84D2BC0DFC}"/>
              </a:ext>
            </a:extLst>
          </p:cNvPr>
          <p:cNvSpPr txBox="1"/>
          <p:nvPr/>
        </p:nvSpPr>
        <p:spPr>
          <a:xfrm>
            <a:off x="491871" y="1576826"/>
            <a:ext cx="4437021" cy="512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9821" lvl="1" algn="l">
              <a:lnSpc>
                <a:spcPts val="4042"/>
              </a:lnSpc>
              <a:spcBef>
                <a:spcPct val="0"/>
              </a:spcBef>
            </a:pPr>
            <a:r>
              <a:rPr lang="en-US" sz="3425" b="1" dirty="0">
                <a:solidFill>
                  <a:srgbClr val="FFF4D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2. Who is Lost?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26A623AC-92C3-4AAE-40E7-78A096BC583D}"/>
              </a:ext>
            </a:extLst>
          </p:cNvPr>
          <p:cNvSpPr txBox="1"/>
          <p:nvPr/>
        </p:nvSpPr>
        <p:spPr>
          <a:xfrm>
            <a:off x="2895601" y="2512891"/>
            <a:ext cx="7086600" cy="7755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lvl="0" indent="-514350" algn="l">
              <a:buFont typeface="+mj-lt"/>
              <a:buAutoNum type="alphaUcPeriod"/>
            </a:pPr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Teenagers have a </a:t>
            </a:r>
            <a:r>
              <a:rPr lang="en-US" sz="2800" u="sng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sinful</a:t>
            </a:r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 nature.</a:t>
            </a:r>
          </a:p>
          <a:p>
            <a:pPr marL="457200" lvl="0" indent="-457200" algn="l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Romans 3:23 – “For all have sinned, and come short of the glory of God.”</a:t>
            </a:r>
          </a:p>
          <a:p>
            <a:pPr marL="457200" lvl="0" indent="-457200" algn="l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Romans 5:12 – “Wherefore, as by one man sin entered into the world, and death by sin; and so death passed upon all men, for that all have sinned.”</a:t>
            </a:r>
          </a:p>
          <a:p>
            <a:pPr marL="457200" lvl="0" indent="-457200" algn="l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Psalm 51:5 – “Behold, I was </a:t>
            </a:r>
            <a:r>
              <a:rPr lang="en-US" sz="2800" dirty="0" err="1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shapen</a:t>
            </a:r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 in iniquity; and in sin did my mother conceive me.”</a:t>
            </a:r>
          </a:p>
          <a:p>
            <a:pPr marL="514350" lvl="0" indent="-514350" algn="l">
              <a:buAutoNum type="alphaUcPeriod" startAt="2"/>
            </a:pPr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Teenagers need to be made aware of their condition before God.</a:t>
            </a:r>
          </a:p>
          <a:p>
            <a:pPr lvl="0" algn="l"/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The Bible commands us to evangelize EVERYBOBY (Mark 16:15). This means we are required to evangelize all teenagers in a thorough, biblical way, and live the question of regeneration in the hands of God.</a:t>
            </a:r>
          </a:p>
          <a:p>
            <a:pPr lvl="0" algn="l"/>
            <a:r>
              <a:rPr lang="en-US" sz="2800" dirty="0">
                <a:solidFill>
                  <a:srgbClr val="FFF4DB"/>
                </a:solidFill>
                <a:latin typeface="Nunito"/>
                <a:ea typeface="Nunito"/>
                <a:cs typeface="Nunito"/>
                <a:sym typeface="Nunito"/>
              </a:rPr>
              <a:t>(CEF, 2016)</a:t>
            </a:r>
          </a:p>
        </p:txBody>
      </p:sp>
    </p:spTree>
    <p:extLst>
      <p:ext uri="{BB962C8B-B14F-4D97-AF65-F5344CB8AC3E}">
        <p14:creationId xmlns:p14="http://schemas.microsoft.com/office/powerpoint/2010/main" val="4077310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11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8761367" y="-1156171"/>
            <a:ext cx="3201649" cy="3523135"/>
          </a:xfrm>
          <a:custGeom>
            <a:avLst/>
            <a:gdLst/>
            <a:ahLst/>
            <a:cxnLst/>
            <a:rect l="l" t="t" r="r" b="b"/>
            <a:pathLst>
              <a:path w="3201649" h="3523135">
                <a:moveTo>
                  <a:pt x="0" y="0"/>
                </a:moveTo>
                <a:lnTo>
                  <a:pt x="3201649" y="0"/>
                </a:lnTo>
                <a:lnTo>
                  <a:pt x="3201649" y="3523135"/>
                </a:lnTo>
                <a:lnTo>
                  <a:pt x="0" y="35231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4098237">
            <a:off x="3065386" y="5862098"/>
            <a:ext cx="3277597" cy="8350566"/>
          </a:xfrm>
          <a:custGeom>
            <a:avLst/>
            <a:gdLst/>
            <a:ahLst/>
            <a:cxnLst/>
            <a:rect l="l" t="t" r="r" b="b"/>
            <a:pathLst>
              <a:path w="3277597" h="8350566">
                <a:moveTo>
                  <a:pt x="0" y="0"/>
                </a:moveTo>
                <a:lnTo>
                  <a:pt x="3277597" y="0"/>
                </a:lnTo>
                <a:lnTo>
                  <a:pt x="3277597" y="8350566"/>
                </a:lnTo>
                <a:lnTo>
                  <a:pt x="0" y="83505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578752" y="72859"/>
            <a:ext cx="4586555" cy="4489090"/>
          </a:xfrm>
          <a:custGeom>
            <a:avLst/>
            <a:gdLst/>
            <a:ahLst/>
            <a:cxnLst/>
            <a:rect l="l" t="t" r="r" b="b"/>
            <a:pathLst>
              <a:path w="4586555" h="4489090">
                <a:moveTo>
                  <a:pt x="0" y="0"/>
                </a:moveTo>
                <a:lnTo>
                  <a:pt x="4586555" y="0"/>
                </a:lnTo>
                <a:lnTo>
                  <a:pt x="4586555" y="4489091"/>
                </a:lnTo>
                <a:lnTo>
                  <a:pt x="0" y="44890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936034" y="2310512"/>
            <a:ext cx="6261900" cy="5612228"/>
          </a:xfrm>
          <a:custGeom>
            <a:avLst/>
            <a:gdLst/>
            <a:ahLst/>
            <a:cxnLst/>
            <a:rect l="l" t="t" r="r" b="b"/>
            <a:pathLst>
              <a:path w="6261900" h="5612228">
                <a:moveTo>
                  <a:pt x="0" y="0"/>
                </a:moveTo>
                <a:lnTo>
                  <a:pt x="6261901" y="0"/>
                </a:lnTo>
                <a:lnTo>
                  <a:pt x="6261901" y="5612228"/>
                </a:lnTo>
                <a:lnTo>
                  <a:pt x="0" y="56122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452616" y="2084539"/>
            <a:ext cx="9842224" cy="26304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201"/>
              </a:lnSpc>
            </a:pPr>
            <a:r>
              <a:rPr lang="en-US" sz="9715" b="1">
                <a:solidFill>
                  <a:srgbClr val="FFF4DB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WORSHIP TIME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551</Words>
  <Application>Microsoft Office PowerPoint</Application>
  <PresentationFormat>Custom</PresentationFormat>
  <Paragraphs>71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Montserrat</vt:lpstr>
      <vt:lpstr>Calibri</vt:lpstr>
      <vt:lpstr>Wingdings</vt:lpstr>
      <vt:lpstr>Nunito Bold</vt:lpstr>
      <vt:lpstr>Nunito</vt:lpstr>
      <vt:lpstr>Montserrat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Bright Ghana Teens PowerPoint Day 1</dc:title>
  <dc:creator>Philomena Kafui Ama Ahey</dc:creator>
  <cp:lastModifiedBy>philomena ahey</cp:lastModifiedBy>
  <cp:revision>20</cp:revision>
  <dcterms:created xsi:type="dcterms:W3CDTF">2006-08-16T00:00:00Z</dcterms:created>
  <dcterms:modified xsi:type="dcterms:W3CDTF">2026-07-24T21:22:52Z</dcterms:modified>
  <dc:identifier>DAHQUjF-IHc</dc:identifier>
</cp:coreProperties>
</file>